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53" r:id="rId1"/>
    <p:sldMasterId id="2147483648" r:id="rId2"/>
  </p:sldMasterIdLst>
  <p:notesMasterIdLst>
    <p:notesMasterId r:id="rId10"/>
  </p:notesMasterIdLst>
  <p:handoutMasterIdLst>
    <p:handoutMasterId r:id="rId11"/>
  </p:handoutMasterIdLst>
  <p:sldIdLst>
    <p:sldId id="303" r:id="rId3"/>
    <p:sldId id="318" r:id="rId4"/>
    <p:sldId id="320" r:id="rId5"/>
    <p:sldId id="322" r:id="rId6"/>
    <p:sldId id="323" r:id="rId7"/>
    <p:sldId id="324" r:id="rId8"/>
    <p:sldId id="325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4573" autoAdjust="0"/>
  </p:normalViewPr>
  <p:slideViewPr>
    <p:cSldViewPr showGuides="1">
      <p:cViewPr varScale="1">
        <p:scale>
          <a:sx n="59" d="100"/>
          <a:sy n="59" d="100"/>
        </p:scale>
        <p:origin x="1716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7002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1696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6808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5701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7301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3372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115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1722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4"/>
            <a:ext cx="8458200" cy="570951"/>
          </a:xfrm>
          <a:prstGeom prst="rect">
            <a:avLst/>
          </a:prstGeom>
        </p:spPr>
        <p:txBody>
          <a:bodyPr/>
          <a:lstStyle>
            <a:lvl1pPr algn="l">
              <a:defRPr sz="21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2"/>
            <a:ext cx="8534400" cy="485323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1722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1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4" name="Picture 3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286000"/>
            <a:ext cx="247396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223084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223084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223086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328" y="5909898"/>
            <a:ext cx="942109" cy="509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sreedy@potomaceconomics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ontent/wcm/key_documents_lists/192897/Constraints_Not_Activated_in_SCED_CMWG_011320.ppt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05200" y="1447800"/>
            <a:ext cx="555374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Activating Constraints: A recommendation from the 2019 State of the Market Report </a:t>
            </a:r>
          </a:p>
          <a:p>
            <a:r>
              <a:rPr lang="en-US" sz="2000" b="1" dirty="0" smtClean="0"/>
              <a:t>by the Independent Market Monitor (IMM) </a:t>
            </a:r>
          </a:p>
          <a:p>
            <a:endParaRPr lang="en-US" sz="2000" b="1" dirty="0" smtClean="0"/>
          </a:p>
          <a:p>
            <a:endParaRPr lang="en-US" b="1" dirty="0" smtClean="0"/>
          </a:p>
          <a:p>
            <a:r>
              <a:rPr lang="en-US" i="1" dirty="0" smtClean="0"/>
              <a:t>Carrie </a:t>
            </a:r>
            <a:r>
              <a:rPr lang="en-US" i="1" dirty="0" err="1" smtClean="0"/>
              <a:t>Bivens</a:t>
            </a:r>
            <a:endParaRPr lang="en-US" i="1" dirty="0" smtClean="0"/>
          </a:p>
          <a:p>
            <a:r>
              <a:rPr lang="en-US" i="1" dirty="0" smtClean="0"/>
              <a:t>ERCOT IMM Director</a:t>
            </a:r>
          </a:p>
          <a:p>
            <a:r>
              <a:rPr lang="en-US" i="1" dirty="0" smtClean="0">
                <a:hlinkClick r:id="rId3"/>
              </a:rPr>
              <a:t>cbivens@potomaceconomics.com</a:t>
            </a:r>
            <a:r>
              <a:rPr lang="en-US" i="1" dirty="0" smtClean="0"/>
              <a:t> </a:t>
            </a:r>
            <a:endParaRPr lang="en-US" i="1" dirty="0"/>
          </a:p>
          <a:p>
            <a:endParaRPr lang="en-US" i="1" dirty="0" smtClean="0"/>
          </a:p>
          <a:p>
            <a:endParaRPr lang="en-US" i="1" dirty="0" smtClean="0"/>
          </a:p>
          <a:p>
            <a:r>
              <a:rPr lang="en-US" dirty="0" smtClean="0"/>
              <a:t>Technical Advisory Committee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ERCOT Public</a:t>
            </a:r>
          </a:p>
          <a:p>
            <a:r>
              <a:rPr lang="en-US" dirty="0" smtClean="0"/>
              <a:t>August </a:t>
            </a:r>
            <a:r>
              <a:rPr lang="en-US" dirty="0" smtClean="0"/>
              <a:t>26, </a:t>
            </a:r>
            <a:r>
              <a:rPr lang="en-US" dirty="0" smtClean="0"/>
              <a:t>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0839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2019 State of the Market Recommendation No.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072" y="1143000"/>
            <a:ext cx="8523928" cy="485323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Eliminate the “2% rule” and price all congestion in real-time regardless of generation impact</a:t>
            </a:r>
          </a:p>
          <a:p>
            <a:pPr marL="0" indent="0">
              <a:buNone/>
            </a:pPr>
            <a:endParaRPr lang="en-US" sz="18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362200" y="2036564"/>
            <a:ext cx="4648200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Contingency constraints are only activated if the following conditions are met: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b="1" dirty="0" smtClean="0"/>
              <a:t>Above Loading Threshold: </a:t>
            </a:r>
            <a:r>
              <a:rPr lang="en-US" sz="1400" dirty="0"/>
              <a:t>loaded at 98% of Emergency Limit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FF0000"/>
                </a:solidFill>
              </a:rPr>
              <a:t>Shift Factors Available: </a:t>
            </a:r>
            <a:r>
              <a:rPr lang="en-US" sz="1400" dirty="0">
                <a:solidFill>
                  <a:srgbClr val="FF0000"/>
                </a:solidFill>
              </a:rPr>
              <a:t>there exists a Resource Shift Factor ≥ 2% (absolute value)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b="1" dirty="0"/>
              <a:t>Not Redundant: </a:t>
            </a:r>
            <a:r>
              <a:rPr lang="en-US" sz="1400" dirty="0"/>
              <a:t>a similar constraint is not already activated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743200" y="3935254"/>
            <a:ext cx="4038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Source: </a:t>
            </a:r>
            <a:r>
              <a:rPr lang="en-US" sz="1000" dirty="0" smtClean="0">
                <a:hlinkClick r:id="rId3"/>
              </a:rPr>
              <a:t>January 2020 CMWG</a:t>
            </a:r>
            <a:r>
              <a:rPr lang="en-US" sz="1000" dirty="0" smtClean="0"/>
              <a:t> 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727140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072" y="1143000"/>
            <a:ext cx="8523928" cy="4853233"/>
          </a:xfrm>
        </p:spPr>
        <p:txBody>
          <a:bodyPr/>
          <a:lstStyle/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Prices matter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300" dirty="0" smtClean="0">
                <a:latin typeface="Verdana" panose="020B0604030504040204" pitchFamily="34" charset="0"/>
                <a:ea typeface="Verdana" panose="020B0604030504040204" pitchFamily="34" charset="0"/>
              </a:rPr>
              <a:t>Locational pricing is central to efficient electricity markets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300" dirty="0" smtClean="0">
                <a:latin typeface="Verdana" panose="020B0604030504040204" pitchFamily="34" charset="0"/>
                <a:ea typeface="Verdana" panose="020B0604030504040204" pitchFamily="34" charset="0"/>
              </a:rPr>
              <a:t>Whether a resource can move or not is not relevant to whether a constraint should be priced, even under outage conditions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300" dirty="0" smtClean="0">
                <a:latin typeface="Verdana" panose="020B0604030504040204" pitchFamily="34" charset="0"/>
                <a:ea typeface="Verdana" panose="020B0604030504040204" pitchFamily="34" charset="0"/>
              </a:rPr>
              <a:t>The market can respond to signals – market designers need not define in advance the nature of this response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sz="10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endParaRPr lang="en-US" sz="18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289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072" y="1143000"/>
            <a:ext cx="8523928" cy="4853233"/>
          </a:xfrm>
        </p:spPr>
        <p:txBody>
          <a:bodyPr/>
          <a:lstStyle/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Prices matter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Locational pricing is central to efficient electricity markets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Whether a resource can move or not is not relevant to whether a constraint should be priced, even under outage conditions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market can respond to signals – market designers need not define in advance the nature of this response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Out-of-market actions should be avoided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sz="10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endParaRPr lang="en-US" sz="18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088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072" y="1143000"/>
            <a:ext cx="8523928" cy="4853233"/>
          </a:xfrm>
        </p:spPr>
        <p:txBody>
          <a:bodyPr/>
          <a:lstStyle/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Prices matter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Locational pricing is central to efficient electricity markets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Whether a resource can move or not is not relevant to whether a constraint should be priced, even under outage conditions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market can respond to signals – market designers need not define in advance the nature of this response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Out-of-market actions should be avoided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Load cost overall does not increase when the 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</a:rPr>
              <a:t>CRR market is </a:t>
            </a:r>
            <a:r>
              <a:rPr lang="en-US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efficient 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300" dirty="0" smtClean="0">
                <a:latin typeface="Verdana" panose="020B0604030504040204" pitchFamily="34" charset="0"/>
                <a:ea typeface="Verdana" panose="020B0604030504040204" pitchFamily="34" charset="0"/>
              </a:rPr>
              <a:t>If real-time congestion rent   , DAM congestion rent will rise, therefore CRR revenue </a:t>
            </a:r>
          </a:p>
          <a:p>
            <a:pPr marL="342900" lvl="1" indent="0">
              <a:buNone/>
            </a:pPr>
            <a:endParaRPr lang="en-US" sz="13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n-US" sz="10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endParaRPr lang="en-US" sz="18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Up Arrow 3"/>
          <p:cNvSpPr/>
          <p:nvPr/>
        </p:nvSpPr>
        <p:spPr>
          <a:xfrm>
            <a:off x="3242732" y="3369734"/>
            <a:ext cx="76200" cy="1524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Up Arrow 6"/>
          <p:cNvSpPr/>
          <p:nvPr/>
        </p:nvSpPr>
        <p:spPr>
          <a:xfrm>
            <a:off x="8001000" y="3371566"/>
            <a:ext cx="76200" cy="1524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276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072" y="1143000"/>
            <a:ext cx="8523928" cy="4853233"/>
          </a:xfrm>
        </p:spPr>
        <p:txBody>
          <a:bodyPr/>
          <a:lstStyle/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Prices matter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Locational pricing is central to efficient electricity markets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Whether a resource can move or not is not relevant to whether a constraint should be priced, even under outage conditions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market can respond to signals – market designers need not define in advance the nature of this response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Out-of-market actions should be avoided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Load cost overall does not increase when the 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CRR market is 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efficient 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If real-time congestion rent   , DAM congestion rent will rise, therefore CRR revenue 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Difference in congestion rules is a source of day-ahead/real-time price divergence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300" dirty="0" smtClean="0">
                <a:latin typeface="Verdana" panose="020B0604030504040204" pitchFamily="34" charset="0"/>
                <a:ea typeface="Verdana" panose="020B0604030504040204" pitchFamily="34" charset="0"/>
              </a:rPr>
              <a:t>Windfall for virtual bidders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300" dirty="0" smtClean="0">
                <a:latin typeface="Verdana" panose="020B0604030504040204" pitchFamily="34" charset="0"/>
                <a:ea typeface="Verdana" panose="020B0604030504040204" pitchFamily="34" charset="0"/>
              </a:rPr>
              <a:t>For the top twenty constraints ERCOT studies, all were binding or </a:t>
            </a:r>
            <a:r>
              <a:rPr lang="en-US" sz="1300" dirty="0"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r>
              <a:rPr lang="en-US" sz="1300" dirty="0" smtClean="0">
                <a:latin typeface="Verdana" panose="020B0604030504040204" pitchFamily="34" charset="0"/>
                <a:ea typeface="Verdana" panose="020B0604030504040204" pitchFamily="34" charset="0"/>
              </a:rPr>
              <a:t>ould be binding in DAM given the radial constraint logic</a:t>
            </a:r>
          </a:p>
          <a:p>
            <a:pPr marL="342900" lvl="1" indent="0">
              <a:buNone/>
            </a:pPr>
            <a:endParaRPr lang="en-US" sz="13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n-US" sz="10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endParaRPr lang="en-US" sz="18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Up Arrow 3"/>
          <p:cNvSpPr/>
          <p:nvPr/>
        </p:nvSpPr>
        <p:spPr>
          <a:xfrm>
            <a:off x="3242732" y="3369734"/>
            <a:ext cx="76200" cy="1524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Up Arrow 6"/>
          <p:cNvSpPr/>
          <p:nvPr/>
        </p:nvSpPr>
        <p:spPr>
          <a:xfrm>
            <a:off x="8001000" y="3371566"/>
            <a:ext cx="76200" cy="1524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370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072" y="1143000"/>
            <a:ext cx="8523928" cy="4853233"/>
          </a:xfrm>
        </p:spPr>
        <p:txBody>
          <a:bodyPr/>
          <a:lstStyle/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Prices matter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Locational pricing is central to efficient electricity markets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Whether a resource can move or not is not relevant to whether a constraint should be priced, even under outage conditions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market can respond to signals – market designers need not define in advance the nature of this response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Out-of-market actions should be avoided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Load cost overall does not increase when the 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CRR market is 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efficient 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If real-time congestion rent   , DAM congestion rent will rise, therefore CRR revenue 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Difference in 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congestion rules is a source of day-ahead/real-time price divergence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Windfall for virtual bidders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For the top twenty constraints ERCOT studies, all were binding or </a:t>
            </a:r>
            <a:r>
              <a:rPr 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ould be binding in DAM given the radial constraint logic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Many of the other markets have lower constraint thresholds or are in the process of lowering them</a:t>
            </a:r>
          </a:p>
          <a:p>
            <a:pPr marL="342900" lvl="1" indent="0">
              <a:buNone/>
            </a:pPr>
            <a:endParaRPr lang="en-US" sz="13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n-US" sz="10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endParaRPr lang="en-US" sz="18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Up Arrow 3"/>
          <p:cNvSpPr/>
          <p:nvPr/>
        </p:nvSpPr>
        <p:spPr>
          <a:xfrm>
            <a:off x="3242732" y="3369734"/>
            <a:ext cx="76200" cy="1524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Up Arrow 6"/>
          <p:cNvSpPr/>
          <p:nvPr/>
        </p:nvSpPr>
        <p:spPr>
          <a:xfrm>
            <a:off x="8001000" y="3371566"/>
            <a:ext cx="76200" cy="1524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330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Inside pages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579</Words>
  <Application>Microsoft Office PowerPoint</Application>
  <PresentationFormat>On-screen Show (4:3)</PresentationFormat>
  <Paragraphs>78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Verdana</vt:lpstr>
      <vt:lpstr>Wingdings</vt:lpstr>
      <vt:lpstr>1_Custom Design</vt:lpstr>
      <vt:lpstr>Inside pages</vt:lpstr>
      <vt:lpstr>PowerPoint Presentation</vt:lpstr>
      <vt:lpstr>2019 State of the Market Recommendation No. 2</vt:lpstr>
      <vt:lpstr>Principles</vt:lpstr>
      <vt:lpstr>Principles</vt:lpstr>
      <vt:lpstr>Principles</vt:lpstr>
      <vt:lpstr>Principles</vt:lpstr>
      <vt:lpstr>Principles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2020-06-01T18:00:08Z</dcterms:created>
  <dcterms:modified xsi:type="dcterms:W3CDTF">2020-08-25T17:49:32Z</dcterms:modified>
</cp:coreProperties>
</file>